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0"/>
  </p:notesMasterIdLst>
  <p:sldIdLst>
    <p:sldId id="256" r:id="rId2"/>
    <p:sldId id="309" r:id="rId3"/>
    <p:sldId id="312" r:id="rId4"/>
    <p:sldId id="310" r:id="rId5"/>
    <p:sldId id="296" r:id="rId6"/>
    <p:sldId id="311" r:id="rId7"/>
    <p:sldId id="297" r:id="rId8"/>
    <p:sldId id="298" r:id="rId9"/>
    <p:sldId id="313" r:id="rId10"/>
    <p:sldId id="314" r:id="rId11"/>
    <p:sldId id="299" r:id="rId12"/>
    <p:sldId id="300" r:id="rId13"/>
    <p:sldId id="301" r:id="rId14"/>
    <p:sldId id="302" r:id="rId15"/>
    <p:sldId id="303" r:id="rId16"/>
    <p:sldId id="304" r:id="rId17"/>
    <p:sldId id="305" r:id="rId18"/>
    <p:sldId id="306" r:id="rId19"/>
    <p:sldId id="307" r:id="rId20"/>
    <p:sldId id="316" r:id="rId21"/>
    <p:sldId id="317" r:id="rId22"/>
    <p:sldId id="318" r:id="rId23"/>
    <p:sldId id="319" r:id="rId24"/>
    <p:sldId id="320" r:id="rId25"/>
    <p:sldId id="321" r:id="rId26"/>
    <p:sldId id="322" r:id="rId27"/>
    <p:sldId id="323" r:id="rId28"/>
    <p:sldId id="2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99" autoAdjust="0"/>
    <p:restoredTop sz="94660"/>
  </p:normalViewPr>
  <p:slideViewPr>
    <p:cSldViewPr>
      <p:cViewPr>
        <p:scale>
          <a:sx n="48" d="100"/>
          <a:sy n="48" d="100"/>
        </p:scale>
        <p:origin x="1720" y="40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5B03D5D-1388-4F87-94A8-B0C6B063CFD5}" type="datetimeFigureOut">
              <a:rPr lang="en-US" smtClean="0"/>
              <a:t>10/31/2021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5ECE63-680B-472E-8CC6-5DC29EB5ED4F}" type="slidenum">
              <a:rPr lang="en-US" smtClean="0"/>
              <a:t>‹#›</a:t>
            </a:fld>
            <a:endParaRPr lang="en-US"/>
          </a:p>
        </p:txBody>
      </p:sp>
    </p:spTree>
    <p:extLst>
      <p:ext uri="{BB962C8B-B14F-4D97-AF65-F5344CB8AC3E}">
        <p14:creationId xmlns:p14="http://schemas.microsoft.com/office/powerpoint/2010/main" val="3245839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3B8C2DB-1E19-45A0-B758-1BB76DFC3496}" type="datetimeFigureOut">
              <a:rPr lang="en-GB" smtClean="0"/>
              <a:t>31/10/2021</a:t>
            </a:fld>
            <a:endParaRPr lang="en-GB"/>
          </a:p>
        </p:txBody>
      </p:sp>
      <p:sp>
        <p:nvSpPr>
          <p:cNvPr id="17" name="Footer Placeholder 16"/>
          <p:cNvSpPr>
            <a:spLocks noGrp="1"/>
          </p:cNvSpPr>
          <p:nvPr>
            <p:ph type="ftr" sz="quarter" idx="11"/>
          </p:nvPr>
        </p:nvSpPr>
        <p:spPr/>
        <p:txBody>
          <a:bodyPr/>
          <a:lstStyle/>
          <a:p>
            <a:endParaRPr lang="en-GB"/>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EC52C8-0B64-41CB-8DB5-A767C26F8D15}" type="slidenum">
              <a:rPr lang="en-GB" smtClean="0"/>
              <a:t>‹#›</a:t>
            </a:fld>
            <a:endParaRPr lang="en-GB"/>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B8C2DB-1E19-45A0-B758-1BB76DFC3496}" type="datetimeFigureOut">
              <a:rPr lang="en-GB" smtClean="0"/>
              <a:t>31/10/2021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6EC52C8-0B64-41CB-8DB5-A767C26F8D15}" type="slidenum">
              <a:rPr lang="en-GB" smtClean="0"/>
              <a:t>‹#›</a:t>
            </a:fld>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86EC52C8-0B64-41CB-8DB5-A767C26F8D15}" type="slidenum">
              <a:rPr lang="en-GB" smtClean="0"/>
              <a:t>‹#›</a:t>
            </a:fld>
            <a:endParaRPr lang="en-GB"/>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3B8C2DB-1E19-45A0-B758-1BB76DFC3496}" type="datetimeFigureOut">
              <a:rPr lang="en-GB" smtClean="0"/>
              <a:t>31/10/2021</a:t>
            </a:fld>
            <a:endParaRPr lang="en-GB"/>
          </a:p>
        </p:txBody>
      </p:sp>
      <p:sp>
        <p:nvSpPr>
          <p:cNvPr id="5" name="Footer Placeholder 4"/>
          <p:cNvSpPr>
            <a:spLocks noGrp="1"/>
          </p:cNvSpPr>
          <p:nvPr>
            <p:ph type="ftr" sz="quarter" idx="11"/>
          </p:nvPr>
        </p:nvSpPr>
        <p:spPr/>
        <p:txBody>
          <a:bodyPr/>
          <a:lstStyle/>
          <a:p>
            <a:endParaRPr lang="en-GB"/>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3B8C2DB-1E19-45A0-B758-1BB76DFC3496}" type="datetimeFigureOut">
              <a:rPr lang="en-GB" smtClean="0"/>
              <a:t>31/10/2021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4361688" y="1026372"/>
            <a:ext cx="457200" cy="441325"/>
          </a:xfrm>
        </p:spPr>
        <p:txBody>
          <a:bodyPr/>
          <a:lstStyle/>
          <a:p>
            <a:fld id="{86EC52C8-0B64-41CB-8DB5-A767C26F8D15}" type="slidenum">
              <a:rPr lang="en-GB" smtClean="0"/>
              <a:t>‹#›</a:t>
            </a:fld>
            <a:endParaRPr lang="en-GB"/>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GB"/>
          </a:p>
        </p:txBody>
      </p:sp>
      <p:sp>
        <p:nvSpPr>
          <p:cNvPr id="4" name="Date Placeholder 3"/>
          <p:cNvSpPr>
            <a:spLocks noGrp="1"/>
          </p:cNvSpPr>
          <p:nvPr>
            <p:ph type="dt" sz="half" idx="10"/>
          </p:nvPr>
        </p:nvSpPr>
        <p:spPr/>
        <p:txBody>
          <a:bodyPr/>
          <a:lstStyle/>
          <a:p>
            <a:fld id="{B3B8C2DB-1E19-45A0-B758-1BB76DFC3496}" type="datetimeFigureOut">
              <a:rPr lang="en-GB" smtClean="0"/>
              <a:t>31/10/2021</a:t>
            </a:fld>
            <a:endParaRPr lang="en-GB"/>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86EC52C8-0B64-41CB-8DB5-A767C26F8D15}" type="slidenum">
              <a:rPr lang="en-GB" smtClean="0"/>
              <a:t>‹#›</a:t>
            </a:fld>
            <a:endParaRPr lang="en-GB"/>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B3B8C2DB-1E19-45A0-B758-1BB76DFC3496}" type="datetimeFigureOut">
              <a:rPr lang="en-GB" smtClean="0"/>
              <a:t>31/10/2021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EC52C8-0B64-41CB-8DB5-A767C26F8D15}" type="slidenum">
              <a:rPr lang="en-GB" smtClean="0"/>
              <a:t>‹#›</a:t>
            </a:fld>
            <a:endParaRPr lang="en-GB"/>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3B8C2DB-1E19-45A0-B758-1BB76DFC3496}" type="datetimeFigureOut">
              <a:rPr lang="en-GB" smtClean="0"/>
              <a:t>31/10/2021</a:t>
            </a:fld>
            <a:endParaRPr lang="en-GB"/>
          </a:p>
        </p:txBody>
      </p:sp>
      <p:sp>
        <p:nvSpPr>
          <p:cNvPr id="8" name="Footer Placeholder 7"/>
          <p:cNvSpPr>
            <a:spLocks noGrp="1"/>
          </p:cNvSpPr>
          <p:nvPr>
            <p:ph type="ftr" sz="quarter" idx="11"/>
          </p:nvPr>
        </p:nvSpPr>
        <p:spPr>
          <a:xfrm>
            <a:off x="304800" y="6409944"/>
            <a:ext cx="3581400" cy="365760"/>
          </a:xfrm>
        </p:spPr>
        <p:txBody>
          <a:bodyPr/>
          <a:lstStyle/>
          <a:p>
            <a:endParaRPr lang="en-GB"/>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86EC52C8-0B64-41CB-8DB5-A767C26F8D15}" type="slidenum">
              <a:rPr lang="en-GB" smtClean="0"/>
              <a:t>‹#›</a:t>
            </a:fld>
            <a:endParaRPr lang="en-GB"/>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3B8C2DB-1E19-45A0-B758-1BB76DFC3496}" type="datetimeFigureOut">
              <a:rPr lang="en-GB" smtClean="0"/>
              <a:t>31/10/2021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a:xfrm>
            <a:off x="4343400" y="1036020"/>
            <a:ext cx="457200" cy="441325"/>
          </a:xfrm>
        </p:spPr>
        <p:txBody>
          <a:bodyPr/>
          <a:lstStyle/>
          <a:p>
            <a:fld id="{86EC52C8-0B64-41CB-8DB5-A767C26F8D15}"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B3B8C2DB-1E19-45A0-B758-1BB76DFC3496}" type="datetimeFigureOut">
              <a:rPr lang="en-GB" smtClean="0"/>
              <a:t>31/10/2021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86EC52C8-0B64-41CB-8DB5-A767C26F8D15}"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86EC52C8-0B64-41CB-8DB5-A767C26F8D15}" type="slidenum">
              <a:rPr lang="en-GB" smtClean="0"/>
              <a:t>‹#›</a:t>
            </a:fld>
            <a:endParaRPr lang="en-GB"/>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B3B8C2DB-1E19-45A0-B758-1BB76DFC3496}" type="datetimeFigureOut">
              <a:rPr lang="en-GB" smtClean="0"/>
              <a:t>31/10/2021</a:t>
            </a:fld>
            <a:endParaRPr lang="en-GB"/>
          </a:p>
        </p:txBody>
      </p:sp>
      <p:sp>
        <p:nvSpPr>
          <p:cNvPr id="6" name="Footer Placeholder 5"/>
          <p:cNvSpPr>
            <a:spLocks noGrp="1"/>
          </p:cNvSpPr>
          <p:nvPr>
            <p:ph type="ftr" sz="quarter" idx="11"/>
          </p:nvPr>
        </p:nvSpPr>
        <p:spPr>
          <a:xfrm>
            <a:off x="301752" y="6410848"/>
            <a:ext cx="3383280" cy="365760"/>
          </a:xfrm>
        </p:spPr>
        <p:txBody>
          <a:bodyPr/>
          <a:lstStyle/>
          <a:p>
            <a:endParaRPr lang="en-GB"/>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86EC52C8-0B64-41CB-8DB5-A767C26F8D15}" type="slidenum">
              <a:rPr lang="en-GB" smtClean="0"/>
              <a:t>‹#›</a:t>
            </a:fld>
            <a:endParaRPr lang="en-GB"/>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B3B8C2DB-1E19-45A0-B758-1BB76DFC3496}" type="datetimeFigureOut">
              <a:rPr lang="en-GB" smtClean="0"/>
              <a:t>31/10/2021</a:t>
            </a:fld>
            <a:endParaRPr lang="en-GB"/>
          </a:p>
        </p:txBody>
      </p:sp>
      <p:sp>
        <p:nvSpPr>
          <p:cNvPr id="6" name="Footer Placeholder 5"/>
          <p:cNvSpPr>
            <a:spLocks noGrp="1"/>
          </p:cNvSpPr>
          <p:nvPr>
            <p:ph type="ftr" sz="quarter" idx="11"/>
          </p:nvPr>
        </p:nvSpPr>
        <p:spPr>
          <a:xfrm>
            <a:off x="301752" y="6410848"/>
            <a:ext cx="3584448" cy="365760"/>
          </a:xfrm>
        </p:spPr>
        <p:txBody>
          <a:bodyPr/>
          <a:lstStyle/>
          <a:p>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B3B8C2DB-1E19-45A0-B758-1BB76DFC3496}" type="datetimeFigureOut">
              <a:rPr lang="en-GB" smtClean="0"/>
              <a:t>31/10/2021</a:t>
            </a:fld>
            <a:endParaRPr lang="en-GB"/>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GB"/>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86EC52C8-0B64-41CB-8DB5-A767C26F8D15}" type="slidenum">
              <a:rPr lang="en-GB" smtClean="0"/>
              <a:t>‹#›</a:t>
            </a:fld>
            <a:endParaRPr lang="en-GB"/>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755576" y="2743200"/>
            <a:ext cx="8064896" cy="3494112"/>
          </a:xfrm>
        </p:spPr>
        <p:txBody>
          <a:bodyPr>
            <a:normAutofit/>
          </a:bodyPr>
          <a:lstStyle/>
          <a:p>
            <a:r>
              <a:rPr lang="en-GB" sz="4800" dirty="0" smtClean="0">
                <a:solidFill>
                  <a:schemeClr val="tx1"/>
                </a:solidFill>
                <a:latin typeface="Berlin Sans FB Demi" pitchFamily="34" charset="0"/>
              </a:rPr>
              <a:t>Radiopharmaceutical chemistry </a:t>
            </a:r>
            <a:endParaRPr lang="en-GB" sz="4800" dirty="0">
              <a:solidFill>
                <a:schemeClr val="tx1"/>
              </a:solidFill>
              <a:latin typeface="Berlin Sans FB Demi" pitchFamily="34" charset="0"/>
            </a:endParaRPr>
          </a:p>
        </p:txBody>
      </p:sp>
      <p:sp>
        <p:nvSpPr>
          <p:cNvPr id="6" name="Title 5"/>
          <p:cNvSpPr>
            <a:spLocks noGrp="1"/>
          </p:cNvSpPr>
          <p:nvPr>
            <p:ph type="title"/>
          </p:nvPr>
        </p:nvSpPr>
        <p:spPr/>
        <p:txBody>
          <a:bodyPr>
            <a:normAutofit/>
          </a:bodyPr>
          <a:lstStyle/>
          <a:p>
            <a:r>
              <a:rPr lang="en-GB" sz="3600" dirty="0" smtClean="0">
                <a:latin typeface="+mn-lt"/>
              </a:rPr>
              <a:t>Nuclear Medicine</a:t>
            </a:r>
            <a:endParaRPr lang="en-GB" sz="3600" dirty="0">
              <a:latin typeface="+mn-lt"/>
            </a:endParaRPr>
          </a:p>
        </p:txBody>
      </p:sp>
    </p:spTree>
    <p:extLst>
      <p:ext uri="{BB962C8B-B14F-4D97-AF65-F5344CB8AC3E}">
        <p14:creationId xmlns:p14="http://schemas.microsoft.com/office/powerpoint/2010/main" val="3158948073"/>
      </p:ext>
    </p:extLst>
  </p:cSld>
  <p:clrMapOvr>
    <a:masterClrMapping/>
  </p:clrMapOvr>
  <mc:AlternateContent xmlns:mc="http://schemas.openxmlformats.org/markup-compatibility/2006" xmlns:p14="http://schemas.microsoft.com/office/powerpoint/2010/main">
    <mc:Choice Requires="p14">
      <p:transition spd="slow" p14:dur="2000" advTm="6081"/>
    </mc:Choice>
    <mc:Fallback xmlns="">
      <p:transition spd="slow" advTm="6081"/>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1527048"/>
            <a:ext cx="8662735" cy="4854280"/>
          </a:xfrm>
          <a:prstGeom prst="rect">
            <a:avLst/>
          </a:prstGeom>
        </p:spPr>
      </p:pic>
    </p:spTree>
    <p:extLst>
      <p:ext uri="{BB962C8B-B14F-4D97-AF65-F5344CB8AC3E}">
        <p14:creationId xmlns:p14="http://schemas.microsoft.com/office/powerpoint/2010/main" val="1677229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6993140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116632"/>
            <a:ext cx="8662736" cy="6408712"/>
          </a:xfrm>
          <a:prstGeom prst="rect">
            <a:avLst/>
          </a:prstGeom>
        </p:spPr>
      </p:pic>
    </p:spTree>
    <p:extLst>
      <p:ext uri="{BB962C8B-B14F-4D97-AF65-F5344CB8AC3E}">
        <p14:creationId xmlns:p14="http://schemas.microsoft.com/office/powerpoint/2010/main" val="465679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228600"/>
            <a:ext cx="8534400" cy="6512768"/>
          </a:xfrm>
          <a:prstGeom prst="rect">
            <a:avLst/>
          </a:prstGeom>
        </p:spPr>
      </p:pic>
    </p:spTree>
    <p:extLst>
      <p:ext uri="{BB962C8B-B14F-4D97-AF65-F5344CB8AC3E}">
        <p14:creationId xmlns:p14="http://schemas.microsoft.com/office/powerpoint/2010/main" val="1801456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dirty="0"/>
          </a:p>
        </p:txBody>
      </p:sp>
      <p:sp>
        <p:nvSpPr>
          <p:cNvPr id="3" name="Content Placeholder 2"/>
          <p:cNvSpPr>
            <a:spLocks noGrp="1"/>
          </p:cNvSpPr>
          <p:nvPr>
            <p:ph sz="quarter" idx="1"/>
          </p:nvPr>
        </p:nvSpPr>
        <p:spPr/>
        <p:txBody>
          <a:bodyPr/>
          <a:lstStyle/>
          <a:p>
            <a:endParaRPr lang="ar-IQ" dirty="0"/>
          </a:p>
        </p:txBody>
      </p:sp>
      <p:sp>
        <p:nvSpPr>
          <p:cNvPr id="8" name="Rectangle 7"/>
          <p:cNvSpPr/>
          <p:nvPr/>
        </p:nvSpPr>
        <p:spPr>
          <a:xfrm>
            <a:off x="395536" y="58847"/>
            <a:ext cx="8410136" cy="5355312"/>
          </a:xfrm>
          <a:prstGeom prst="rect">
            <a:avLst/>
          </a:prstGeom>
        </p:spPr>
        <p:txBody>
          <a:bodyPr wrap="square">
            <a:spAutoFit/>
          </a:bodyPr>
          <a:lstStyle/>
          <a:p>
            <a:r>
              <a:rPr lang="en-US" b="1" dirty="0">
                <a:solidFill>
                  <a:srgbClr val="000000"/>
                </a:solidFill>
                <a:latin typeface="Times New Roman" panose="02020603050405020304" pitchFamily="18" charset="0"/>
              </a:rPr>
              <a:t>Balance = </a:t>
            </a:r>
            <a:r>
              <a:rPr lang="en-US" b="1" dirty="0" smtClean="0">
                <a:solidFill>
                  <a:srgbClr val="000000"/>
                </a:solidFill>
                <a:latin typeface="Times New Roman" panose="02020603050405020304" pitchFamily="18" charset="0"/>
              </a:rPr>
              <a:t>Stability</a:t>
            </a:r>
          </a:p>
          <a:p>
            <a:endParaRPr lang="en-US" b="1" dirty="0">
              <a:solidFill>
                <a:srgbClr val="000000"/>
              </a:solidFill>
              <a:latin typeface="Times New Roman" panose="02020603050405020304" pitchFamily="18" charset="0"/>
            </a:endParaRPr>
          </a:p>
          <a:p>
            <a:endParaRPr lang="en-US" b="1" dirty="0" smtClean="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endParaRPr lang="en-US" b="1" dirty="0">
              <a:solidFill>
                <a:srgbClr val="000000"/>
              </a:solidFill>
              <a:latin typeface="Times New Roman" panose="02020603050405020304" pitchFamily="18" charset="0"/>
            </a:endParaRPr>
          </a:p>
          <a:p>
            <a:r>
              <a:rPr lang="en-US" dirty="0">
                <a:solidFill>
                  <a:srgbClr val="3C3C3C"/>
                </a:solidFill>
                <a:latin typeface="Verdana" panose="020B0604030504040204" pitchFamily="34" charset="0"/>
              </a:rPr>
              <a:t>One of the things noted in early studies of the nucleus was the dominance of EVEN numbers of nucleons in stable nuclei. There are far more stable nuclei with EVEN numbers of nucleons than with odd numbers of nucleons. For example:</a:t>
            </a:r>
          </a:p>
          <a:p>
            <a:pPr>
              <a:buFont typeface="+mj-lt"/>
              <a:buAutoNum type="arabicPeriod"/>
            </a:pPr>
            <a:r>
              <a:rPr lang="en-US" dirty="0">
                <a:solidFill>
                  <a:srgbClr val="3C3C3C"/>
                </a:solidFill>
                <a:latin typeface="Verdana" panose="020B0604030504040204" pitchFamily="34" charset="0"/>
              </a:rPr>
              <a:t>There are 159 stable nuclei with an EVEN number of protons and an EVEN number of neutrons.</a:t>
            </a:r>
          </a:p>
          <a:p>
            <a:pPr>
              <a:buFont typeface="+mj-lt"/>
              <a:buAutoNum type="arabicPeriod"/>
            </a:pPr>
            <a:r>
              <a:rPr lang="en-US" dirty="0">
                <a:solidFill>
                  <a:srgbClr val="3C3C3C"/>
                </a:solidFill>
                <a:latin typeface="Verdana" panose="020B0604030504040204" pitchFamily="34" charset="0"/>
              </a:rPr>
              <a:t>There are 53 stable nuclei with an EVEN number of protons and an odd number of neutrons.</a:t>
            </a:r>
          </a:p>
          <a:p>
            <a:pPr>
              <a:buFont typeface="+mj-lt"/>
              <a:buAutoNum type="arabicPeriod"/>
            </a:pPr>
            <a:r>
              <a:rPr lang="en-US" dirty="0">
                <a:solidFill>
                  <a:srgbClr val="3C3C3C"/>
                </a:solidFill>
                <a:latin typeface="Verdana" panose="020B0604030504040204" pitchFamily="34" charset="0"/>
              </a:rPr>
              <a:t>There are 50 stable nuclei with an odd number of protons and an EVEN number of neutrons.</a:t>
            </a:r>
          </a:p>
          <a:p>
            <a:pPr>
              <a:buFont typeface="+mj-lt"/>
              <a:buAutoNum type="arabicPeriod"/>
            </a:pPr>
            <a:r>
              <a:rPr lang="en-US" dirty="0">
                <a:solidFill>
                  <a:srgbClr val="3C3C3C"/>
                </a:solidFill>
                <a:latin typeface="Verdana" panose="020B0604030504040204" pitchFamily="34" charset="0"/>
              </a:rPr>
              <a:t>There are 4 stable nuclei with an odd number of protons and an odd number of neutrons, and these are in nuclei lighter than oxygen and all exist in that part of the “Path of Stability” that is built using the “Deuteron Step.</a:t>
            </a:r>
            <a:endParaRPr lang="en-US" b="0" i="0" dirty="0">
              <a:solidFill>
                <a:srgbClr val="3C3C3C"/>
              </a:solidFill>
              <a:effectLst/>
              <a:latin typeface="Verdana" panose="020B0604030504040204" pitchFamily="34" charset="0"/>
            </a:endParaRPr>
          </a:p>
        </p:txBody>
      </p:sp>
    </p:spTree>
    <p:extLst>
      <p:ext uri="{BB962C8B-B14F-4D97-AF65-F5344CB8AC3E}">
        <p14:creationId xmlns:p14="http://schemas.microsoft.com/office/powerpoint/2010/main" val="25259640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5" name="Picture 4"/>
          <p:cNvPicPr>
            <a:picLocks noChangeAspect="1"/>
          </p:cNvPicPr>
          <p:nvPr/>
        </p:nvPicPr>
        <p:blipFill>
          <a:blip r:embed="rId2"/>
          <a:stretch>
            <a:fillRect/>
          </a:stretch>
        </p:blipFill>
        <p:spPr>
          <a:xfrm>
            <a:off x="301752" y="228600"/>
            <a:ext cx="8534400" cy="6440760"/>
          </a:xfrm>
          <a:prstGeom prst="rect">
            <a:avLst/>
          </a:prstGeom>
        </p:spPr>
      </p:pic>
    </p:spTree>
    <p:extLst>
      <p:ext uri="{BB962C8B-B14F-4D97-AF65-F5344CB8AC3E}">
        <p14:creationId xmlns:p14="http://schemas.microsoft.com/office/powerpoint/2010/main" val="16097455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228600"/>
            <a:ext cx="8534400" cy="6440760"/>
          </a:xfrm>
          <a:prstGeom prst="rect">
            <a:avLst/>
          </a:prstGeom>
        </p:spPr>
      </p:pic>
    </p:spTree>
    <p:extLst>
      <p:ext uri="{BB962C8B-B14F-4D97-AF65-F5344CB8AC3E}">
        <p14:creationId xmlns:p14="http://schemas.microsoft.com/office/powerpoint/2010/main" val="3864085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45719"/>
          </a:xfrm>
        </p:spPr>
        <p:txBody>
          <a:bodyPr>
            <a:normAutofit fontScale="90000"/>
          </a:bodyPr>
          <a:lstStyle/>
          <a:p>
            <a:endParaRPr lang="ar-IQ" dirty="0"/>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274319"/>
            <a:ext cx="8534400" cy="6323033"/>
          </a:xfrm>
          <a:prstGeom prst="rect">
            <a:avLst/>
          </a:prstGeom>
        </p:spPr>
      </p:pic>
    </p:spTree>
    <p:extLst>
      <p:ext uri="{BB962C8B-B14F-4D97-AF65-F5344CB8AC3E}">
        <p14:creationId xmlns:p14="http://schemas.microsoft.com/office/powerpoint/2010/main" val="41898495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251520" y="228600"/>
            <a:ext cx="8712968" cy="6512768"/>
          </a:xfrm>
          <a:prstGeom prst="rect">
            <a:avLst/>
          </a:prstGeom>
        </p:spPr>
      </p:pic>
    </p:spTree>
    <p:extLst>
      <p:ext uri="{BB962C8B-B14F-4D97-AF65-F5344CB8AC3E}">
        <p14:creationId xmlns:p14="http://schemas.microsoft.com/office/powerpoint/2010/main" val="10894637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dirty="0"/>
          </a:p>
        </p:txBody>
      </p:sp>
      <p:pic>
        <p:nvPicPr>
          <p:cNvPr id="4" name="Picture 3"/>
          <p:cNvPicPr>
            <a:picLocks noChangeAspect="1"/>
          </p:cNvPicPr>
          <p:nvPr/>
        </p:nvPicPr>
        <p:blipFill>
          <a:blip r:embed="rId2"/>
          <a:stretch>
            <a:fillRect/>
          </a:stretch>
        </p:blipFill>
        <p:spPr>
          <a:xfrm>
            <a:off x="301752" y="332656"/>
            <a:ext cx="8662736" cy="6336704"/>
          </a:xfrm>
          <a:prstGeom prst="rect">
            <a:avLst/>
          </a:prstGeom>
        </p:spPr>
      </p:pic>
    </p:spTree>
    <p:extLst>
      <p:ext uri="{BB962C8B-B14F-4D97-AF65-F5344CB8AC3E}">
        <p14:creationId xmlns:p14="http://schemas.microsoft.com/office/powerpoint/2010/main" val="1978476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404664"/>
            <a:ext cx="8590728" cy="6264696"/>
          </a:xfrm>
          <a:prstGeom prst="rect">
            <a:avLst/>
          </a:prstGeom>
        </p:spPr>
      </p:pic>
    </p:spTree>
    <p:extLst>
      <p:ext uri="{BB962C8B-B14F-4D97-AF65-F5344CB8AC3E}">
        <p14:creationId xmlns:p14="http://schemas.microsoft.com/office/powerpoint/2010/main" val="1181895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228600"/>
            <a:ext cx="8503920" cy="6440760"/>
          </a:xfrm>
          <a:prstGeom prst="rect">
            <a:avLst/>
          </a:prstGeom>
        </p:spPr>
      </p:pic>
    </p:spTree>
    <p:extLst>
      <p:ext uri="{BB962C8B-B14F-4D97-AF65-F5344CB8AC3E}">
        <p14:creationId xmlns:p14="http://schemas.microsoft.com/office/powerpoint/2010/main" val="24486774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228600"/>
            <a:ext cx="8503920" cy="6368752"/>
          </a:xfrm>
          <a:prstGeom prst="rect">
            <a:avLst/>
          </a:prstGeom>
        </p:spPr>
      </p:pic>
    </p:spTree>
    <p:extLst>
      <p:ext uri="{BB962C8B-B14F-4D97-AF65-F5344CB8AC3E}">
        <p14:creationId xmlns:p14="http://schemas.microsoft.com/office/powerpoint/2010/main" val="14429407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332656"/>
            <a:ext cx="8534400" cy="6192688"/>
          </a:xfrm>
          <a:prstGeom prst="rect">
            <a:avLst/>
          </a:prstGeom>
        </p:spPr>
      </p:pic>
    </p:spTree>
    <p:extLst>
      <p:ext uri="{BB962C8B-B14F-4D97-AF65-F5344CB8AC3E}">
        <p14:creationId xmlns:p14="http://schemas.microsoft.com/office/powerpoint/2010/main" val="2745563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179512" y="116632"/>
            <a:ext cx="8806752" cy="6741368"/>
          </a:xfrm>
          <a:prstGeom prst="rect">
            <a:avLst/>
          </a:prstGeom>
        </p:spPr>
      </p:pic>
    </p:spTree>
    <p:extLst>
      <p:ext uri="{BB962C8B-B14F-4D97-AF65-F5344CB8AC3E}">
        <p14:creationId xmlns:p14="http://schemas.microsoft.com/office/powerpoint/2010/main" val="27225051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228600"/>
            <a:ext cx="8662736" cy="6296744"/>
          </a:xfrm>
          <a:prstGeom prst="rect">
            <a:avLst/>
          </a:prstGeom>
        </p:spPr>
      </p:pic>
    </p:spTree>
    <p:extLst>
      <p:ext uri="{BB962C8B-B14F-4D97-AF65-F5344CB8AC3E}">
        <p14:creationId xmlns:p14="http://schemas.microsoft.com/office/powerpoint/2010/main" val="12094085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dirty="0"/>
          </a:p>
        </p:txBody>
      </p:sp>
      <p:pic>
        <p:nvPicPr>
          <p:cNvPr id="4" name="Picture 3"/>
          <p:cNvPicPr>
            <a:picLocks noChangeAspect="1"/>
          </p:cNvPicPr>
          <p:nvPr/>
        </p:nvPicPr>
        <p:blipFill>
          <a:blip r:embed="rId2"/>
          <a:stretch>
            <a:fillRect/>
          </a:stretch>
        </p:blipFill>
        <p:spPr>
          <a:xfrm>
            <a:off x="301752" y="228600"/>
            <a:ext cx="8662736" cy="6440760"/>
          </a:xfrm>
          <a:prstGeom prst="rect">
            <a:avLst/>
          </a:prstGeom>
        </p:spPr>
      </p:pic>
    </p:spTree>
    <p:extLst>
      <p:ext uri="{BB962C8B-B14F-4D97-AF65-F5344CB8AC3E}">
        <p14:creationId xmlns:p14="http://schemas.microsoft.com/office/powerpoint/2010/main" val="4043923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548680"/>
            <a:ext cx="8662736" cy="5772150"/>
          </a:xfrm>
          <a:prstGeom prst="rect">
            <a:avLst/>
          </a:prstGeom>
        </p:spPr>
      </p:pic>
    </p:spTree>
    <p:extLst>
      <p:ext uri="{BB962C8B-B14F-4D97-AF65-F5344CB8AC3E}">
        <p14:creationId xmlns:p14="http://schemas.microsoft.com/office/powerpoint/2010/main" val="5268454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179512" y="228600"/>
            <a:ext cx="8784976" cy="6512768"/>
          </a:xfrm>
          <a:prstGeom prst="rect">
            <a:avLst/>
          </a:prstGeom>
        </p:spPr>
      </p:pic>
    </p:spTree>
    <p:extLst>
      <p:ext uri="{BB962C8B-B14F-4D97-AF65-F5344CB8AC3E}">
        <p14:creationId xmlns:p14="http://schemas.microsoft.com/office/powerpoint/2010/main" val="30469854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dirty="0"/>
          </a:p>
        </p:txBody>
      </p:sp>
      <p:sp>
        <p:nvSpPr>
          <p:cNvPr id="3" name="Title 2"/>
          <p:cNvSpPr>
            <a:spLocks noGrp="1"/>
          </p:cNvSpPr>
          <p:nvPr>
            <p:ph type="ctrTitle"/>
          </p:nvPr>
        </p:nvSpPr>
        <p:spPr/>
        <p:txBody>
          <a:bodyPr>
            <a:normAutofit fontScale="90000"/>
          </a:bodyPr>
          <a:lstStyle/>
          <a:p>
            <a:r>
              <a:rPr lang="en-US" sz="4400" dirty="0">
                <a:solidFill>
                  <a:srgbClr val="003300"/>
                </a:solidFill>
              </a:rPr>
              <a:t>An image of a thyroid gland obtained through the use of radioactive iodine.</a:t>
            </a:r>
            <a:endParaRPr lang="en-US" dirty="0"/>
          </a:p>
        </p:txBody>
      </p:sp>
      <p:pic>
        <p:nvPicPr>
          <p:cNvPr id="4" name="Picture 3" descr="p_101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2780928"/>
            <a:ext cx="6172200" cy="3627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3544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5" name="Picture 4"/>
          <p:cNvPicPr>
            <a:picLocks noChangeAspect="1"/>
          </p:cNvPicPr>
          <p:nvPr/>
        </p:nvPicPr>
        <p:blipFill>
          <a:blip r:embed="rId2"/>
          <a:stretch>
            <a:fillRect/>
          </a:stretch>
        </p:blipFill>
        <p:spPr>
          <a:xfrm>
            <a:off x="-3420889" y="-1323528"/>
            <a:ext cx="18002001" cy="12467778"/>
          </a:xfrm>
          <a:prstGeom prst="rect">
            <a:avLst/>
          </a:prstGeom>
        </p:spPr>
      </p:pic>
    </p:spTree>
    <p:extLst>
      <p:ext uri="{BB962C8B-B14F-4D97-AF65-F5344CB8AC3E}">
        <p14:creationId xmlns:p14="http://schemas.microsoft.com/office/powerpoint/2010/main" val="1367959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1412776"/>
            <a:ext cx="8503920" cy="5112568"/>
          </a:xfrm>
          <a:prstGeom prst="rect">
            <a:avLst/>
          </a:prstGeom>
        </p:spPr>
      </p:pic>
    </p:spTree>
    <p:extLst>
      <p:ext uri="{BB962C8B-B14F-4D97-AF65-F5344CB8AC3E}">
        <p14:creationId xmlns:p14="http://schemas.microsoft.com/office/powerpoint/2010/main" val="2191973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dirty="0"/>
          </a:p>
        </p:txBody>
      </p:sp>
      <p:pic>
        <p:nvPicPr>
          <p:cNvPr id="5" name="Picture 4"/>
          <p:cNvPicPr>
            <a:picLocks noChangeAspect="1"/>
          </p:cNvPicPr>
          <p:nvPr/>
        </p:nvPicPr>
        <p:blipFill>
          <a:blip r:embed="rId2"/>
          <a:stretch>
            <a:fillRect/>
          </a:stretch>
        </p:blipFill>
        <p:spPr>
          <a:xfrm>
            <a:off x="301752" y="1643202"/>
            <a:ext cx="8446711" cy="2523986"/>
          </a:xfrm>
          <a:prstGeom prst="rect">
            <a:avLst/>
          </a:prstGeom>
        </p:spPr>
      </p:pic>
      <p:pic>
        <p:nvPicPr>
          <p:cNvPr id="6" name="Picture 5"/>
          <p:cNvPicPr>
            <a:picLocks noChangeAspect="1"/>
          </p:cNvPicPr>
          <p:nvPr/>
        </p:nvPicPr>
        <p:blipFill>
          <a:blip r:embed="rId3"/>
          <a:stretch>
            <a:fillRect/>
          </a:stretch>
        </p:blipFill>
        <p:spPr>
          <a:xfrm>
            <a:off x="301751" y="4293096"/>
            <a:ext cx="8446711" cy="2016224"/>
          </a:xfrm>
          <a:prstGeom prst="rect">
            <a:avLst/>
          </a:prstGeom>
        </p:spPr>
      </p:pic>
    </p:spTree>
    <p:extLst>
      <p:ext uri="{BB962C8B-B14F-4D97-AF65-F5344CB8AC3E}">
        <p14:creationId xmlns:p14="http://schemas.microsoft.com/office/powerpoint/2010/main" val="2199602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a:p>
        </p:txBody>
      </p:sp>
      <p:pic>
        <p:nvPicPr>
          <p:cNvPr id="4" name="Picture 3"/>
          <p:cNvPicPr>
            <a:picLocks noChangeAspect="1"/>
          </p:cNvPicPr>
          <p:nvPr/>
        </p:nvPicPr>
        <p:blipFill>
          <a:blip r:embed="rId2"/>
          <a:stretch>
            <a:fillRect/>
          </a:stretch>
        </p:blipFill>
        <p:spPr>
          <a:xfrm>
            <a:off x="301752" y="470872"/>
            <a:ext cx="8734744" cy="5876925"/>
          </a:xfrm>
          <a:prstGeom prst="rect">
            <a:avLst/>
          </a:prstGeom>
        </p:spPr>
      </p:pic>
    </p:spTree>
    <p:extLst>
      <p:ext uri="{BB962C8B-B14F-4D97-AF65-F5344CB8AC3E}">
        <p14:creationId xmlns:p14="http://schemas.microsoft.com/office/powerpoint/2010/main" val="374812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dirty="0"/>
          </a:p>
        </p:txBody>
      </p:sp>
      <p:pic>
        <p:nvPicPr>
          <p:cNvPr id="4" name="Picture 3"/>
          <p:cNvPicPr>
            <a:picLocks noChangeAspect="1"/>
          </p:cNvPicPr>
          <p:nvPr/>
        </p:nvPicPr>
        <p:blipFill>
          <a:blip r:embed="rId2"/>
          <a:stretch>
            <a:fillRect/>
          </a:stretch>
        </p:blipFill>
        <p:spPr>
          <a:xfrm>
            <a:off x="179512" y="987552"/>
            <a:ext cx="8712967" cy="3071636"/>
          </a:xfrm>
          <a:prstGeom prst="rect">
            <a:avLst/>
          </a:prstGeom>
        </p:spPr>
      </p:pic>
      <p:pic>
        <p:nvPicPr>
          <p:cNvPr id="5" name="Picture 4"/>
          <p:cNvPicPr>
            <a:picLocks noChangeAspect="1"/>
          </p:cNvPicPr>
          <p:nvPr/>
        </p:nvPicPr>
        <p:blipFill>
          <a:blip r:embed="rId3"/>
          <a:stretch>
            <a:fillRect/>
          </a:stretch>
        </p:blipFill>
        <p:spPr>
          <a:xfrm>
            <a:off x="107504" y="4149080"/>
            <a:ext cx="8784975" cy="2489464"/>
          </a:xfrm>
          <a:prstGeom prst="rect">
            <a:avLst/>
          </a:prstGeom>
        </p:spPr>
      </p:pic>
    </p:spTree>
    <p:extLst>
      <p:ext uri="{BB962C8B-B14F-4D97-AF65-F5344CB8AC3E}">
        <p14:creationId xmlns:p14="http://schemas.microsoft.com/office/powerpoint/2010/main" val="3817657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dirty="0"/>
          </a:p>
        </p:txBody>
      </p:sp>
      <p:pic>
        <p:nvPicPr>
          <p:cNvPr id="4" name="Picture 3"/>
          <p:cNvPicPr>
            <a:picLocks noChangeAspect="1"/>
          </p:cNvPicPr>
          <p:nvPr/>
        </p:nvPicPr>
        <p:blipFill>
          <a:blip r:embed="rId2"/>
          <a:stretch>
            <a:fillRect/>
          </a:stretch>
        </p:blipFill>
        <p:spPr>
          <a:xfrm>
            <a:off x="301752" y="1268760"/>
            <a:ext cx="8662735" cy="5256583"/>
          </a:xfrm>
          <a:prstGeom prst="rect">
            <a:avLst/>
          </a:prstGeom>
        </p:spPr>
      </p:pic>
    </p:spTree>
    <p:extLst>
      <p:ext uri="{BB962C8B-B14F-4D97-AF65-F5344CB8AC3E}">
        <p14:creationId xmlns:p14="http://schemas.microsoft.com/office/powerpoint/2010/main" val="30860051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ar-IQ"/>
          </a:p>
        </p:txBody>
      </p:sp>
      <p:sp>
        <p:nvSpPr>
          <p:cNvPr id="3" name="Content Placeholder 2"/>
          <p:cNvSpPr>
            <a:spLocks noGrp="1"/>
          </p:cNvSpPr>
          <p:nvPr>
            <p:ph sz="quarter" idx="1"/>
          </p:nvPr>
        </p:nvSpPr>
        <p:spPr/>
        <p:txBody>
          <a:bodyPr/>
          <a:lstStyle/>
          <a:p>
            <a:endParaRPr lang="ar-IQ" dirty="0"/>
          </a:p>
        </p:txBody>
      </p:sp>
      <p:pic>
        <p:nvPicPr>
          <p:cNvPr id="4" name="Picture 3"/>
          <p:cNvPicPr>
            <a:picLocks noChangeAspect="1"/>
          </p:cNvPicPr>
          <p:nvPr/>
        </p:nvPicPr>
        <p:blipFill>
          <a:blip r:embed="rId2"/>
          <a:stretch>
            <a:fillRect/>
          </a:stretch>
        </p:blipFill>
        <p:spPr>
          <a:xfrm>
            <a:off x="301752" y="332656"/>
            <a:ext cx="8534400" cy="6120680"/>
          </a:xfrm>
          <a:prstGeom prst="rect">
            <a:avLst/>
          </a:prstGeom>
        </p:spPr>
      </p:pic>
    </p:spTree>
    <p:extLst>
      <p:ext uri="{BB962C8B-B14F-4D97-AF65-F5344CB8AC3E}">
        <p14:creationId xmlns:p14="http://schemas.microsoft.com/office/powerpoint/2010/main" val="343262657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1979</TotalTime>
  <Words>167</Words>
  <Application>Microsoft Office PowerPoint</Application>
  <PresentationFormat>On-screen Show (4:3)</PresentationFormat>
  <Paragraphs>13</Paragraphs>
  <Slides>28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Berlin Sans FB Demi</vt:lpstr>
      <vt:lpstr>Calibri</vt:lpstr>
      <vt:lpstr>Georgia</vt:lpstr>
      <vt:lpstr>Times New Roman</vt:lpstr>
      <vt:lpstr>Verdana</vt:lpstr>
      <vt:lpstr>Wingdings</vt:lpstr>
      <vt:lpstr>Wingdings 2</vt:lpstr>
      <vt:lpstr>Civic</vt:lpstr>
      <vt:lpstr>Nuclear Medicine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 image of a thyroid gland obtained through the use of radioactive iodine.</vt:lpstr>
    </vt:vector>
  </TitlesOfParts>
  <Company>Microsoft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Seminar created by :                  maryam muthana</dc:title>
  <dc:creator>maryam</dc:creator>
  <cp:lastModifiedBy>Maher</cp:lastModifiedBy>
  <cp:revision>96</cp:revision>
  <dcterms:created xsi:type="dcterms:W3CDTF">2016-10-27T15:27:48Z</dcterms:created>
  <dcterms:modified xsi:type="dcterms:W3CDTF">2021-10-31T19:59:40Z</dcterms:modified>
</cp:coreProperties>
</file>